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62A7B"/>
    <a:srgbClr val="D3CDE4"/>
    <a:srgbClr val="CCCCFF"/>
    <a:srgbClr val="9999FF"/>
    <a:srgbClr val="CC99FF"/>
    <a:srgbClr val="5E2C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2262" y="9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9CC0-6DAF-4781-AA5E-47A7AF96F601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CFED-D76C-4C7D-B593-278CC7BF8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393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9CC0-6DAF-4781-AA5E-47A7AF96F601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CFED-D76C-4C7D-B593-278CC7BF8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9CC0-6DAF-4781-AA5E-47A7AF96F601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CFED-D76C-4C7D-B593-278CC7BF8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787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9CC0-6DAF-4781-AA5E-47A7AF96F601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CFED-D76C-4C7D-B593-278CC7BF8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882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9CC0-6DAF-4781-AA5E-47A7AF96F601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CFED-D76C-4C7D-B593-278CC7BF8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32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9CC0-6DAF-4781-AA5E-47A7AF96F601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CFED-D76C-4C7D-B593-278CC7BF8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005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9CC0-6DAF-4781-AA5E-47A7AF96F601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CFED-D76C-4C7D-B593-278CC7BF8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128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9CC0-6DAF-4781-AA5E-47A7AF96F601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CFED-D76C-4C7D-B593-278CC7BF8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096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9CC0-6DAF-4781-AA5E-47A7AF96F601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CFED-D76C-4C7D-B593-278CC7BF8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517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9CC0-6DAF-4781-AA5E-47A7AF96F601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CFED-D76C-4C7D-B593-278CC7BF8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334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9CC0-6DAF-4781-AA5E-47A7AF96F601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CFED-D76C-4C7D-B593-278CC7BF8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446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69CC0-6DAF-4781-AA5E-47A7AF96F601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6CFED-D76C-4C7D-B593-278CC7BF8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738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38A8B3C-E612-4F7E-9AE9-AA70F7E1509A}"/>
              </a:ext>
            </a:extLst>
          </p:cNvPr>
          <p:cNvSpPr/>
          <p:nvPr/>
        </p:nvSpPr>
        <p:spPr>
          <a:xfrm>
            <a:off x="349623" y="168109"/>
            <a:ext cx="7073153" cy="3352350"/>
          </a:xfrm>
          <a:prstGeom prst="rect">
            <a:avLst/>
          </a:prstGeom>
          <a:solidFill>
            <a:srgbClr val="562A7B"/>
          </a:solidFill>
          <a:ln>
            <a:solidFill>
              <a:srgbClr val="5E2C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en-US" sz="1000" b="1" dirty="0">
              <a:solidFill>
                <a:schemeClr val="bg1"/>
              </a:solidFill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bg1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  <a:t>The Biology Department at Niagara University presents </a:t>
            </a:r>
            <a:endParaRPr lang="en-US" dirty="0">
              <a:solidFill>
                <a:schemeClr val="bg1"/>
              </a:solidFill>
              <a:latin typeface="Bahnschrift SemiBold" panose="020B0502040204020203" pitchFamily="34" charset="0"/>
              <a:cs typeface="Arial" panose="020B0604020202020204" pitchFamily="34" charset="0"/>
            </a:endParaRPr>
          </a:p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en-US" sz="4000" b="1" dirty="0" smtClean="0">
                <a:solidFill>
                  <a:schemeClr val="bg1"/>
                </a:solidFill>
                <a:latin typeface="Bahnschrift SemiBold" panose="020B0502040204020203" pitchFamily="34" charset="0"/>
                <a:cs typeface="Microsoft Tai Le" panose="020B0502040204020203" pitchFamily="34" charset="0"/>
              </a:rPr>
              <a:t>“Don’t </a:t>
            </a:r>
            <a:r>
              <a:rPr lang="en-US" sz="4000" b="1" dirty="0">
                <a:solidFill>
                  <a:schemeClr val="bg1"/>
                </a:solidFill>
                <a:latin typeface="Bahnschrift SemiBold" panose="020B0502040204020203" pitchFamily="34" charset="0"/>
                <a:cs typeface="Microsoft Tai Le" panose="020B0502040204020203" pitchFamily="34" charset="0"/>
              </a:rPr>
              <a:t>shoot the messenger: CRISPR strategies to study RNA </a:t>
            </a:r>
            <a:r>
              <a:rPr lang="en-US" sz="4000" b="1" dirty="0" smtClean="0">
                <a:solidFill>
                  <a:schemeClr val="bg1"/>
                </a:solidFill>
                <a:latin typeface="Bahnschrift SemiBold" panose="020B0502040204020203" pitchFamily="34" charset="0"/>
                <a:cs typeface="Microsoft Tai Le" panose="020B0502040204020203" pitchFamily="34" charset="0"/>
              </a:rPr>
              <a:t>Biology”</a:t>
            </a:r>
            <a:endParaRPr lang="en-US" sz="1200" dirty="0">
              <a:latin typeface="Bahnschrift SemiBold" panose="020B0502040204020203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3F955E-07C4-454C-8085-2913CC60F01C}"/>
              </a:ext>
            </a:extLst>
          </p:cNvPr>
          <p:cNvSpPr/>
          <p:nvPr/>
        </p:nvSpPr>
        <p:spPr>
          <a:xfrm>
            <a:off x="349623" y="6187439"/>
            <a:ext cx="7073153" cy="1842135"/>
          </a:xfrm>
          <a:prstGeom prst="rect">
            <a:avLst/>
          </a:prstGeom>
          <a:solidFill>
            <a:srgbClr val="D3CDE4"/>
          </a:solidFill>
          <a:ln>
            <a:solidFill>
              <a:srgbClr val="D3CD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>
              <a:solidFill>
                <a:srgbClr val="562A7B"/>
              </a:solidFill>
              <a:latin typeface="Bahnschrift SemiBold" panose="020B0502040204020203" pitchFamily="34" charset="0"/>
            </a:endParaRPr>
          </a:p>
          <a:p>
            <a:pPr algn="ctr"/>
            <a:r>
              <a:rPr lang="en-US" sz="3600" b="1" dirty="0" smtClean="0">
                <a:solidFill>
                  <a:srgbClr val="562A7B"/>
                </a:solidFill>
                <a:latin typeface="Bahnschrift SemiBold" panose="020B0502040204020203" pitchFamily="34" charset="0"/>
              </a:rPr>
              <a:t>Friday May 3rd</a:t>
            </a:r>
            <a:endParaRPr lang="en-US" sz="3600" dirty="0">
              <a:solidFill>
                <a:srgbClr val="562A7B"/>
              </a:solidFill>
              <a:latin typeface="Bahnschrift SemiBold" panose="020B0502040204020203" pitchFamily="34" charset="0"/>
            </a:endParaRPr>
          </a:p>
          <a:p>
            <a:pPr algn="ctr"/>
            <a:r>
              <a:rPr lang="en-US" sz="3600" b="1" dirty="0">
                <a:solidFill>
                  <a:srgbClr val="562A7B"/>
                </a:solidFill>
                <a:latin typeface="Bahnschrift SemiBold" panose="020B0502040204020203" pitchFamily="34" charset="0"/>
              </a:rPr>
              <a:t>12:20pm-1:15pm </a:t>
            </a:r>
            <a:endParaRPr lang="en-US" sz="3600" dirty="0">
              <a:solidFill>
                <a:srgbClr val="562A7B"/>
              </a:solidFill>
              <a:latin typeface="Bahnschrift SemiBold" panose="020B0502040204020203" pitchFamily="34" charset="0"/>
            </a:endParaRPr>
          </a:p>
          <a:p>
            <a:pPr algn="ctr"/>
            <a:r>
              <a:rPr lang="en-US" sz="3600" b="1" dirty="0">
                <a:solidFill>
                  <a:srgbClr val="562A7B"/>
                </a:solidFill>
                <a:latin typeface="Bahnschrift SemiBold" panose="020B0502040204020203" pitchFamily="34" charset="0"/>
              </a:rPr>
              <a:t>Golisano 101</a:t>
            </a:r>
            <a:endParaRPr lang="en-US" sz="3600" dirty="0">
              <a:solidFill>
                <a:srgbClr val="562A7B"/>
              </a:solidFill>
              <a:latin typeface="Bahnschrift SemiBold" panose="020B0502040204020203" pitchFamily="34" charset="0"/>
            </a:endParaRPr>
          </a:p>
          <a:p>
            <a:endParaRPr lang="en-US" dirty="0">
              <a:solidFill>
                <a:schemeClr val="tx1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B588578-72C6-4C24-9BD3-CB9B75B7787C}"/>
              </a:ext>
            </a:extLst>
          </p:cNvPr>
          <p:cNvSpPr txBox="1"/>
          <p:nvPr/>
        </p:nvSpPr>
        <p:spPr>
          <a:xfrm>
            <a:off x="349623" y="8205722"/>
            <a:ext cx="4053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Bahnschrift SemiBold" panose="020B0502040204020203" pitchFamily="34" charset="0"/>
              </a:rPr>
              <a:t>For questions or persons in need of accommodations, please contact Connie Guthrie Greene at cag@niagara.edu</a:t>
            </a:r>
            <a:endParaRPr lang="en-US" sz="12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60E898B-2365-4E1A-8DA9-B74992855FFE}"/>
              </a:ext>
            </a:extLst>
          </p:cNvPr>
          <p:cNvSpPr txBox="1"/>
          <p:nvPr/>
        </p:nvSpPr>
        <p:spPr>
          <a:xfrm>
            <a:off x="2263951" y="3896662"/>
            <a:ext cx="49865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Bahnschrift SemiBold" panose="020B0502040204020203" pitchFamily="34" charset="0"/>
              </a:rPr>
              <a:t>Dr. </a:t>
            </a:r>
            <a:r>
              <a:rPr lang="en-US" sz="2000" b="1" dirty="0" smtClean="0">
                <a:latin typeface="Bahnschrift SemiBold" panose="020B0502040204020203" pitchFamily="34" charset="0"/>
              </a:rPr>
              <a:t>Mitch O’Connell, Assistant Professor </a:t>
            </a:r>
            <a:r>
              <a:rPr lang="en-US" sz="2000" b="1" dirty="0">
                <a:latin typeface="Bahnschrift SemiBold" panose="020B0502040204020203" pitchFamily="34" charset="0"/>
              </a:rPr>
              <a:t>in </a:t>
            </a:r>
            <a:r>
              <a:rPr lang="en-US" sz="2000" b="1" dirty="0" smtClean="0">
                <a:latin typeface="Bahnschrift SemiBold" panose="020B0502040204020203" pitchFamily="34" charset="0"/>
              </a:rPr>
              <a:t>the Department of Biochemistry and Physics at </a:t>
            </a:r>
            <a:r>
              <a:rPr lang="en-US" sz="2000" b="1" dirty="0" smtClean="0">
                <a:latin typeface="Bahnschrift SemiBold" panose="020B0502040204020203" pitchFamily="34" charset="0"/>
              </a:rPr>
              <a:t>the University of Rochester will be discussing</a:t>
            </a:r>
            <a:r>
              <a:rPr lang="en-US" sz="2000" b="1" dirty="0" smtClean="0">
                <a:latin typeface="Bahnschrift SemiBold" panose="020B0502040204020203" pitchFamily="34" charset="0"/>
              </a:rPr>
              <a:t> </a:t>
            </a:r>
            <a:r>
              <a:rPr lang="en-US" sz="2000" b="1" dirty="0">
                <a:latin typeface="Bahnschrift SemiBold" panose="020B0502040204020203" pitchFamily="34" charset="0"/>
              </a:rPr>
              <a:t>his </a:t>
            </a:r>
            <a:r>
              <a:rPr lang="en-US" sz="2000" b="1" dirty="0" smtClean="0">
                <a:latin typeface="Bahnschrift SemiBold" panose="020B0502040204020203" pitchFamily="34" charset="0"/>
              </a:rPr>
              <a:t>research on mechanisms of RNA-mediated gene regulation </a:t>
            </a:r>
            <a:r>
              <a:rPr lang="en-US" sz="2000" b="1" dirty="0" smtClean="0">
                <a:latin typeface="Bahnschrift SemiBold" panose="020B0502040204020203" pitchFamily="34" charset="0"/>
              </a:rPr>
              <a:t>using </a:t>
            </a:r>
            <a:r>
              <a:rPr lang="en-US" sz="2000" b="1" dirty="0" smtClean="0">
                <a:latin typeface="Bahnschrift SemiBold" panose="020B0502040204020203" pitchFamily="34" charset="0"/>
              </a:rPr>
              <a:t>RNA-targeting CRISPR strategies</a:t>
            </a:r>
            <a:r>
              <a:rPr lang="en-US" sz="2000" b="1" dirty="0" smtClean="0">
                <a:latin typeface="Bahnschrift SemiBold" panose="020B0502040204020203" pitchFamily="34" charset="0"/>
              </a:rPr>
              <a:t>. </a:t>
            </a:r>
            <a:endParaRPr lang="en-US" sz="20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D27719B-7F8C-4662-843A-4E725CB78F2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9426" y="8206379"/>
            <a:ext cx="2924687" cy="160400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623" y="3696607"/>
            <a:ext cx="1667067" cy="2339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098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77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</vt:lpstr>
      <vt:lpstr>Calibri</vt:lpstr>
      <vt:lpstr>Calibri Light</vt:lpstr>
      <vt:lpstr>Microsoft Tai Le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Virginia Glazier</dc:creator>
  <cp:lastModifiedBy>Virginia Glazier</cp:lastModifiedBy>
  <cp:revision>7</cp:revision>
  <cp:lastPrinted>2019-04-24T14:09:22Z</cp:lastPrinted>
  <dcterms:created xsi:type="dcterms:W3CDTF">2018-11-11T17:11:21Z</dcterms:created>
  <dcterms:modified xsi:type="dcterms:W3CDTF">2019-04-24T14:10:56Z</dcterms:modified>
</cp:coreProperties>
</file>